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0" r:id="rId6"/>
    <p:sldId id="274" r:id="rId7"/>
    <p:sldId id="273" r:id="rId8"/>
    <p:sldId id="275" r:id="rId9"/>
    <p:sldId id="272" r:id="rId10"/>
    <p:sldId id="269" r:id="rId11"/>
    <p:sldId id="277" r:id="rId12"/>
    <p:sldId id="276" r:id="rId13"/>
    <p:sldId id="270" r:id="rId14"/>
    <p:sldId id="271" r:id="rId15"/>
    <p:sldId id="265" r:id="rId16"/>
  </p:sldIdLst>
  <p:sldSz cx="18288000" cy="10287000"/>
  <p:notesSz cx="6858000" cy="9144000"/>
  <p:embeddedFontLst>
    <p:embeddedFont>
      <p:font typeface="Open Sans 1"/>
      <p:regular r:id="rId17"/>
    </p:embeddedFont>
    <p:embeddedFont>
      <p:font typeface="Open Sans 1 Bold"/>
      <p:regular r:id="rId18"/>
    </p:embeddedFont>
    <p:embeddedFont>
      <p:font typeface="Open Sans 2 Bold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8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847946" y="3981450"/>
            <a:ext cx="14230254" cy="2305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97"/>
              </a:lnSpc>
            </a:pPr>
            <a:r>
              <a:rPr lang="en-US" altLang="ko-KR" sz="7664" dirty="0">
                <a:solidFill>
                  <a:srgbClr val="000000"/>
                </a:solidFill>
                <a:ea typeface="Open Sans 2 Bold"/>
              </a:rPr>
              <a:t>AI </a:t>
            </a:r>
            <a:r>
              <a:rPr lang="ko-KR" altLang="en-US" sz="7664" dirty="0">
                <a:solidFill>
                  <a:srgbClr val="000000"/>
                </a:solidFill>
                <a:ea typeface="Open Sans 2 Bold"/>
              </a:rPr>
              <a:t>기반 데이터 변조를 이용한 무선 데이터 송수신 시스템</a:t>
            </a:r>
            <a:endParaRPr lang="en-US" sz="7664" dirty="0">
              <a:solidFill>
                <a:srgbClr val="000000"/>
              </a:solidFill>
              <a:ea typeface="Open Sans 2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47946" y="6683074"/>
            <a:ext cx="8743854" cy="573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6"/>
              </a:lnSpc>
            </a:pPr>
            <a:r>
              <a:rPr lang="ko-KR" altLang="en-US" sz="3425" dirty="0" err="1">
                <a:solidFill>
                  <a:srgbClr val="EA5355"/>
                </a:solidFill>
                <a:ea typeface="Open Sans 1"/>
              </a:rPr>
              <a:t>캡스톤</a:t>
            </a:r>
            <a:r>
              <a:rPr lang="ko-KR" altLang="en-US" sz="3425" dirty="0">
                <a:solidFill>
                  <a:srgbClr val="EA5355"/>
                </a:solidFill>
                <a:ea typeface="Open Sans 1"/>
              </a:rPr>
              <a:t> 디자인 프로젝트 </a:t>
            </a:r>
            <a:r>
              <a:rPr lang="en-US" altLang="ko-KR" sz="3425" dirty="0">
                <a:solidFill>
                  <a:srgbClr val="EA5355"/>
                </a:solidFill>
                <a:ea typeface="Open Sans 1"/>
              </a:rPr>
              <a:t>1</a:t>
            </a:r>
            <a:r>
              <a:rPr lang="ko-KR" altLang="en-US" sz="3425" dirty="0">
                <a:solidFill>
                  <a:srgbClr val="EA5355"/>
                </a:solidFill>
                <a:ea typeface="Open Sans 1"/>
              </a:rPr>
              <a:t>학기 최종결과 보고</a:t>
            </a:r>
          </a:p>
        </p:txBody>
      </p:sp>
      <p:sp>
        <p:nvSpPr>
          <p:cNvPr id="9" name="AutoShape 9"/>
          <p:cNvSpPr/>
          <p:nvPr/>
        </p:nvSpPr>
        <p:spPr>
          <a:xfrm>
            <a:off x="1819372" y="3585071"/>
            <a:ext cx="3963441" cy="0"/>
          </a:xfrm>
          <a:prstGeom prst="line">
            <a:avLst/>
          </a:prstGeom>
          <a:ln w="11430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C79631C1-380C-ACC4-C601-3E4E879A0DB3}"/>
              </a:ext>
            </a:extLst>
          </p:cNvPr>
          <p:cNvSpPr txBox="1"/>
          <p:nvPr/>
        </p:nvSpPr>
        <p:spPr>
          <a:xfrm>
            <a:off x="9176084" y="7652814"/>
            <a:ext cx="8743854" cy="2420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96"/>
              </a:lnSpc>
            </a:pPr>
            <a:r>
              <a:rPr lang="ko-KR" altLang="en-US" sz="3425" dirty="0" err="1">
                <a:ea typeface="Open Sans 1"/>
              </a:rPr>
              <a:t>충녕팀</a:t>
            </a:r>
            <a:endParaRPr lang="en-US" altLang="ko-KR" sz="3425" dirty="0">
              <a:ea typeface="Open Sans 1"/>
            </a:endParaRPr>
          </a:p>
          <a:p>
            <a:pPr algn="r">
              <a:lnSpc>
                <a:spcPts val="4796"/>
              </a:lnSpc>
            </a:pPr>
            <a:endParaRPr lang="en-US" altLang="ko-KR" sz="3425" dirty="0">
              <a:ea typeface="Open Sans 1"/>
            </a:endParaRPr>
          </a:p>
          <a:p>
            <a:pPr algn="r">
              <a:lnSpc>
                <a:spcPts val="4796"/>
              </a:lnSpc>
            </a:pPr>
            <a:r>
              <a:rPr lang="en-US" altLang="ko-KR" sz="3425" dirty="0">
                <a:ea typeface="Open Sans 1"/>
              </a:rPr>
              <a:t>20191746 </a:t>
            </a:r>
            <a:r>
              <a:rPr lang="ko-KR" altLang="en-US" sz="3425" dirty="0">
                <a:ea typeface="Open Sans 1"/>
              </a:rPr>
              <a:t>이영묵</a:t>
            </a:r>
            <a:endParaRPr lang="en-US" altLang="ko-KR" sz="3425" dirty="0">
              <a:ea typeface="Open Sans 1"/>
            </a:endParaRPr>
          </a:p>
          <a:p>
            <a:pPr algn="r">
              <a:lnSpc>
                <a:spcPts val="4796"/>
              </a:lnSpc>
            </a:pPr>
            <a:r>
              <a:rPr lang="en-US" altLang="ko-KR" sz="3425" dirty="0">
                <a:ea typeface="Open Sans 1"/>
              </a:rPr>
              <a:t>20197129 </a:t>
            </a:r>
            <a:r>
              <a:rPr lang="ko-KR" altLang="en-US" sz="3425" dirty="0" err="1">
                <a:ea typeface="Open Sans 1"/>
              </a:rPr>
              <a:t>이의준</a:t>
            </a:r>
            <a:endParaRPr lang="en-US" altLang="ko-KR" sz="3425" dirty="0">
              <a:ea typeface="Open Sans 1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데모 영상 </a:t>
            </a:r>
            <a:r>
              <a:rPr lang="en-US" altLang="ko-KR" sz="4500" dirty="0">
                <a:solidFill>
                  <a:srgbClr val="EA5355"/>
                </a:solidFill>
                <a:ea typeface="Open Sans 1 Bold"/>
              </a:rPr>
              <a:t>1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4574263" y="1362075"/>
            <a:ext cx="12685037" cy="0"/>
          </a:xfrm>
          <a:prstGeom prst="line">
            <a:avLst/>
          </a:prstGeom>
          <a:ln w="1905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D2C73-230B-3A39-0CFF-45DE8458491C}"/>
              </a:ext>
            </a:extLst>
          </p:cNvPr>
          <p:cNvSpPr txBox="1"/>
          <p:nvPr/>
        </p:nvSpPr>
        <p:spPr>
          <a:xfrm>
            <a:off x="4953000" y="8621087"/>
            <a:ext cx="9144000" cy="135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199"/>
              </a:lnSpc>
              <a:spcBef>
                <a:spcPct val="0"/>
              </a:spcBef>
            </a:pPr>
            <a:endParaRPr lang="en-US" altLang="ko-KR" sz="2800" dirty="0">
              <a:solidFill>
                <a:srgbClr val="EA5355"/>
              </a:solidFill>
              <a:ea typeface="Open Sans 1 Bold"/>
            </a:endParaRPr>
          </a:p>
          <a:p>
            <a:pPr algn="just">
              <a:lnSpc>
                <a:spcPts val="5199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0070C0"/>
                </a:solidFill>
                <a:ea typeface="Open Sans 1 Bold"/>
              </a:rPr>
              <a:t>USRP</a:t>
            </a:r>
            <a:r>
              <a:rPr lang="ko-KR" altLang="en-US" sz="2800" dirty="0">
                <a:solidFill>
                  <a:srgbClr val="0070C0"/>
                </a:solidFill>
                <a:ea typeface="Open Sans 1 Bold"/>
              </a:rPr>
              <a:t>를 사용하지 않은 사용자 기반 영상 송신</a:t>
            </a:r>
            <a:endParaRPr lang="en-US" altLang="ko-KR" sz="2800" dirty="0">
              <a:solidFill>
                <a:srgbClr val="0070C0"/>
              </a:solidFill>
              <a:ea typeface="Open Sans 1 Bold"/>
            </a:endParaRPr>
          </a:p>
        </p:txBody>
      </p:sp>
    </p:spTree>
    <p:extLst>
      <p:ext uri="{BB962C8B-B14F-4D97-AF65-F5344CB8AC3E}">
        <p14:creationId xmlns:p14="http://schemas.microsoft.com/office/powerpoint/2010/main" val="72976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데모 영상 </a:t>
            </a:r>
            <a:r>
              <a:rPr lang="en-US" altLang="ko-KR" sz="4500" dirty="0">
                <a:solidFill>
                  <a:srgbClr val="EA5355"/>
                </a:solidFill>
                <a:ea typeface="Open Sans 1 Bold"/>
              </a:rPr>
              <a:t>3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4574263" y="1362075"/>
            <a:ext cx="12685037" cy="0"/>
          </a:xfrm>
          <a:prstGeom prst="line">
            <a:avLst/>
          </a:prstGeom>
          <a:ln w="1905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FDFCB0F6-F560-4247-8BC1-A72DDFBBCD3F}"/>
              </a:ext>
            </a:extLst>
          </p:cNvPr>
          <p:cNvGrpSpPr/>
          <p:nvPr/>
        </p:nvGrpSpPr>
        <p:grpSpPr>
          <a:xfrm>
            <a:off x="590547" y="2295299"/>
            <a:ext cx="17106900" cy="6756834"/>
            <a:chOff x="0" y="0"/>
            <a:chExt cx="1761047" cy="1659220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D44FD8A-8CCA-4035-B256-519D535D5FF3}"/>
                </a:ext>
              </a:extLst>
            </p:cNvPr>
            <p:cNvSpPr/>
            <p:nvPr/>
          </p:nvSpPr>
          <p:spPr>
            <a:xfrm>
              <a:off x="0" y="0"/>
              <a:ext cx="1761047" cy="1659220"/>
            </a:xfrm>
            <a:custGeom>
              <a:avLst/>
              <a:gdLst/>
              <a:ahLst/>
              <a:cxnLst/>
              <a:rect l="l" t="t" r="r" b="b"/>
              <a:pathLst>
                <a:path w="1761047" h="1659220">
                  <a:moveTo>
                    <a:pt x="0" y="0"/>
                  </a:moveTo>
                  <a:lnTo>
                    <a:pt x="1761047" y="0"/>
                  </a:lnTo>
                  <a:lnTo>
                    <a:pt x="1761047" y="1659220"/>
                  </a:lnTo>
                  <a:lnTo>
                    <a:pt x="0" y="1659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3AB5380C-4575-42E3-8C33-67DE074544B1}"/>
                </a:ext>
              </a:extLst>
            </p:cNvPr>
            <p:cNvSpPr txBox="1"/>
            <p:nvPr/>
          </p:nvSpPr>
          <p:spPr>
            <a:xfrm>
              <a:off x="0" y="0"/>
              <a:ext cx="1761047" cy="165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CD70BE-E18E-B7C6-313F-ABCE1099ED53}"/>
              </a:ext>
            </a:extLst>
          </p:cNvPr>
          <p:cNvSpPr txBox="1"/>
          <p:nvPr/>
        </p:nvSpPr>
        <p:spPr>
          <a:xfrm>
            <a:off x="4582849" y="8641949"/>
            <a:ext cx="9144000" cy="2020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199"/>
              </a:lnSpc>
              <a:spcBef>
                <a:spcPct val="0"/>
              </a:spcBef>
            </a:pPr>
            <a:endParaRPr lang="en-US" altLang="ko-KR" sz="2800" dirty="0">
              <a:solidFill>
                <a:srgbClr val="EA5355"/>
              </a:solidFill>
              <a:ea typeface="Open Sans 1 Bold"/>
            </a:endParaRPr>
          </a:p>
          <a:p>
            <a:pPr algn="just">
              <a:lnSpc>
                <a:spcPts val="519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70C0"/>
                </a:solidFill>
                <a:ea typeface="Open Sans 1 Bold"/>
              </a:rPr>
              <a:t>전통적인 </a:t>
            </a:r>
            <a:r>
              <a:rPr lang="en-US" altLang="ko-KR" sz="2800" dirty="0">
                <a:solidFill>
                  <a:srgbClr val="0070C0"/>
                </a:solidFill>
                <a:ea typeface="Open Sans 1 Bold"/>
              </a:rPr>
              <a:t>QPSK </a:t>
            </a:r>
            <a:r>
              <a:rPr lang="ko-KR" altLang="en-US" sz="2800" dirty="0">
                <a:solidFill>
                  <a:srgbClr val="0070C0"/>
                </a:solidFill>
                <a:ea typeface="Open Sans 1 Bold"/>
              </a:rPr>
              <a:t>성상도 기반 데이터  무선 송수신 구현</a:t>
            </a:r>
            <a:endParaRPr lang="en-US" altLang="ko-KR" sz="2800" dirty="0">
              <a:solidFill>
                <a:srgbClr val="0070C0"/>
              </a:solidFill>
              <a:ea typeface="Open Sans 1 Bold"/>
            </a:endParaRPr>
          </a:p>
          <a:p>
            <a:pPr marL="571500" indent="-571500" algn="just">
              <a:lnSpc>
                <a:spcPts val="51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ko-KR" sz="2800" dirty="0">
              <a:solidFill>
                <a:srgbClr val="0070C0"/>
              </a:solidFill>
              <a:ea typeface="Open Sans 1 Bold"/>
            </a:endParaRPr>
          </a:p>
        </p:txBody>
      </p:sp>
    </p:spTree>
    <p:extLst>
      <p:ext uri="{BB962C8B-B14F-4D97-AF65-F5344CB8AC3E}">
        <p14:creationId xmlns:p14="http://schemas.microsoft.com/office/powerpoint/2010/main" val="75058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데모 영상 </a:t>
            </a:r>
            <a:r>
              <a:rPr lang="en-US" altLang="ko-KR" sz="4500" dirty="0">
                <a:solidFill>
                  <a:srgbClr val="EA5355"/>
                </a:solidFill>
                <a:ea typeface="Open Sans 1 Bold"/>
              </a:rPr>
              <a:t>2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4574263" y="1362075"/>
            <a:ext cx="12685037" cy="0"/>
          </a:xfrm>
          <a:prstGeom prst="line">
            <a:avLst/>
          </a:prstGeom>
          <a:ln w="1905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D7A95-97E2-1331-CA2A-37488B4F7BA6}"/>
              </a:ext>
            </a:extLst>
          </p:cNvPr>
          <p:cNvSpPr txBox="1"/>
          <p:nvPr/>
        </p:nvSpPr>
        <p:spPr>
          <a:xfrm>
            <a:off x="5029200" y="8648700"/>
            <a:ext cx="9144000" cy="135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5199"/>
              </a:lnSpc>
              <a:spcBef>
                <a:spcPct val="0"/>
              </a:spcBef>
            </a:pPr>
            <a:endParaRPr lang="en-US" altLang="ko-KR" sz="2800" dirty="0">
              <a:solidFill>
                <a:srgbClr val="EA5355"/>
              </a:solidFill>
              <a:ea typeface="Open Sans 1 Bold"/>
            </a:endParaRPr>
          </a:p>
          <a:p>
            <a:pPr algn="just">
              <a:lnSpc>
                <a:spcPts val="519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70C0"/>
                </a:solidFill>
                <a:ea typeface="Open Sans 1 Bold"/>
              </a:rPr>
              <a:t>사용자 정의 성상도 기반 데이터 무선 송신</a:t>
            </a:r>
            <a:endParaRPr lang="en-US" altLang="ko-KR" sz="2800" dirty="0">
              <a:solidFill>
                <a:srgbClr val="0070C0"/>
              </a:solidFill>
              <a:ea typeface="Open Sans 1 Bold"/>
            </a:endParaRPr>
          </a:p>
        </p:txBody>
      </p:sp>
    </p:spTree>
    <p:extLst>
      <p:ext uri="{BB962C8B-B14F-4D97-AF65-F5344CB8AC3E}">
        <p14:creationId xmlns:p14="http://schemas.microsoft.com/office/powerpoint/2010/main" val="3172119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우수성 입증자료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943600" y="1333500"/>
            <a:ext cx="11315700" cy="28575"/>
          </a:xfrm>
          <a:prstGeom prst="line">
            <a:avLst/>
          </a:prstGeom>
          <a:ln w="1905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9AA3E12-6171-4DEC-91B2-52EF3ED9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9" t="21834" b="40013"/>
          <a:stretch/>
        </p:blipFill>
        <p:spPr>
          <a:xfrm>
            <a:off x="6123213" y="2057400"/>
            <a:ext cx="6041573" cy="160441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1B627F-A87D-4938-ABC6-C273CD29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398" y="4283366"/>
            <a:ext cx="4300103" cy="600363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9D21E3F-F85C-41DF-819E-EFE3D1F8E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6358" y="4210943"/>
            <a:ext cx="4300103" cy="59694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F66CB57-365F-4590-A3C9-4CA6DAC9E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2" y="4233209"/>
            <a:ext cx="4437468" cy="600363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EB5F12E-CEF7-45A9-A806-254474BB6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438" y="4233209"/>
            <a:ext cx="4294322" cy="60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3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7647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결론 및 향후 연구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6096000" y="1362075"/>
            <a:ext cx="11163300" cy="0"/>
          </a:xfrm>
          <a:prstGeom prst="line">
            <a:avLst/>
          </a:prstGeom>
          <a:ln w="1905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4634977" y="2531503"/>
            <a:ext cx="9018046" cy="5223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4400" spc="169" dirty="0">
                <a:solidFill>
                  <a:srgbClr val="EA5355"/>
                </a:solidFill>
                <a:latin typeface="Open Sans 1 Bold"/>
              </a:rPr>
              <a:t>1. </a:t>
            </a:r>
            <a:r>
              <a:rPr lang="en-US" altLang="ko-KR" sz="3600" b="1" spc="150" dirty="0">
                <a:solidFill>
                  <a:srgbClr val="FFFFFF"/>
                </a:solidFill>
                <a:ea typeface="Open Sans 1"/>
              </a:rPr>
              <a:t>AI </a:t>
            </a:r>
            <a:r>
              <a:rPr lang="ko-KR" altLang="en-US" sz="3600" b="1" spc="150" dirty="0">
                <a:solidFill>
                  <a:srgbClr val="FFFFFF"/>
                </a:solidFill>
                <a:ea typeface="Open Sans 1"/>
              </a:rPr>
              <a:t>기반 성상도 최적화</a:t>
            </a:r>
            <a:endParaRPr lang="en-US" altLang="ko-KR" sz="4400" spc="169" dirty="0">
              <a:solidFill>
                <a:srgbClr val="EA5355"/>
              </a:solidFill>
              <a:latin typeface="Open Sans 1 Bold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4400" spc="169" dirty="0">
                <a:solidFill>
                  <a:srgbClr val="EA5355"/>
                </a:solidFill>
                <a:latin typeface="Open Sans 1 Bold"/>
              </a:rPr>
              <a:t>2. </a:t>
            </a:r>
            <a:r>
              <a:rPr lang="en-US" altLang="ko-KR" sz="3600" b="1" spc="150" dirty="0">
                <a:solidFill>
                  <a:srgbClr val="FFFFFF"/>
                </a:solidFill>
                <a:ea typeface="Open Sans 1"/>
              </a:rPr>
              <a:t>AI </a:t>
            </a:r>
            <a:r>
              <a:rPr lang="ko-KR" altLang="en-US" sz="3600" b="1" spc="150" dirty="0">
                <a:solidFill>
                  <a:srgbClr val="FFFFFF"/>
                </a:solidFill>
                <a:ea typeface="Open Sans 1"/>
              </a:rPr>
              <a:t>기반 성상도 비교 연구</a:t>
            </a:r>
            <a:endParaRPr lang="en-US" altLang="ko-KR" sz="4400" spc="169" dirty="0">
              <a:solidFill>
                <a:srgbClr val="EA5355"/>
              </a:solidFill>
              <a:latin typeface="Open Sans 1 Bold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4400" spc="169" dirty="0">
                <a:solidFill>
                  <a:srgbClr val="EA5355"/>
                </a:solidFill>
                <a:latin typeface="Open Sans 1 Bold"/>
              </a:rPr>
              <a:t>3. </a:t>
            </a:r>
            <a:r>
              <a:rPr lang="ko-KR" altLang="en-US" sz="3600" b="1" spc="150" dirty="0">
                <a:solidFill>
                  <a:srgbClr val="FFFFFF"/>
                </a:solidFill>
                <a:ea typeface="Open Sans 1"/>
              </a:rPr>
              <a:t>실제 환경 테스트</a:t>
            </a:r>
            <a:endParaRPr lang="en-US" altLang="ko-KR" sz="4400" spc="169" dirty="0">
              <a:solidFill>
                <a:srgbClr val="EA5355"/>
              </a:solidFill>
              <a:latin typeface="Open Sans 1 Bold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ko-KR" sz="4400" spc="169" dirty="0">
                <a:solidFill>
                  <a:srgbClr val="EA5355"/>
                </a:solidFill>
                <a:latin typeface="Open Sans 1 Bold"/>
              </a:rPr>
              <a:t>4. </a:t>
            </a:r>
            <a:r>
              <a:rPr lang="ko-KR" altLang="en-US" sz="3600" b="1" spc="150" dirty="0">
                <a:solidFill>
                  <a:srgbClr val="FFFFFF"/>
                </a:solidFill>
                <a:ea typeface="Open Sans 1"/>
              </a:rPr>
              <a:t>자동화된 성상도 설계 시스템 구축</a:t>
            </a:r>
            <a:endParaRPr lang="en-US" altLang="ko-KR" sz="3600" spc="150" dirty="0">
              <a:solidFill>
                <a:srgbClr val="FFFFFF"/>
              </a:solidFill>
              <a:ea typeface="Open Sans 1"/>
            </a:endParaRPr>
          </a:p>
        </p:txBody>
      </p:sp>
    </p:spTree>
    <p:extLst>
      <p:ext uri="{BB962C8B-B14F-4D97-AF65-F5344CB8AC3E}">
        <p14:creationId xmlns:p14="http://schemas.microsoft.com/office/powerpoint/2010/main" val="2885965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3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85728" y="4457741"/>
            <a:ext cx="5916543" cy="1371517"/>
            <a:chOff x="0" y="-152400"/>
            <a:chExt cx="7888723" cy="18286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52400"/>
              <a:ext cx="7219704" cy="1828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82"/>
                </a:lnSpc>
              </a:pPr>
              <a:r>
                <a:rPr lang="ko-KR" altLang="en-US" sz="8273" dirty="0">
                  <a:solidFill>
                    <a:srgbClr val="EAEAE9"/>
                  </a:solidFill>
                  <a:latin typeface="Open Sans 1 Bold"/>
                </a:rPr>
                <a:t>감사합니다</a:t>
              </a:r>
              <a:endParaRPr lang="en-US" sz="8273" dirty="0">
                <a:solidFill>
                  <a:srgbClr val="EAEAE9"/>
                </a:solidFill>
                <a:latin typeface="Open Sans 1 Bold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6035929" y="1004432"/>
              <a:ext cx="1852794" cy="624563"/>
              <a:chOff x="0" y="-9525"/>
              <a:chExt cx="4066566" cy="13708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253766" y="548484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462929"/>
            <a:ext cx="4841655" cy="5310245"/>
            <a:chOff x="0" y="-47625"/>
            <a:chExt cx="6455540" cy="708032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87059"/>
              <a:ext cx="375717" cy="375717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447680"/>
              <a:ext cx="375717" cy="37571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708301"/>
              <a:ext cx="375717" cy="37571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3968922"/>
              <a:ext cx="375717" cy="37571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5229543"/>
              <a:ext cx="375717" cy="375717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6490164"/>
              <a:ext cx="375717" cy="37571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535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097856" y="-47625"/>
              <a:ext cx="4481598" cy="797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3"/>
                </a:lnSpc>
                <a:spcBef>
                  <a:spcPct val="0"/>
                </a:spcBef>
              </a:pPr>
              <a:r>
                <a:rPr lang="ko-KR" altLang="en-US" sz="3718" dirty="0">
                  <a:solidFill>
                    <a:srgbClr val="000000"/>
                  </a:solidFill>
                  <a:ea typeface="Open Sans 1"/>
                </a:rPr>
                <a:t>프로젝트 개요</a:t>
              </a:r>
              <a:endParaRPr lang="en-US" sz="3718" dirty="0">
                <a:solidFill>
                  <a:srgbClr val="000000"/>
                </a:solidFill>
                <a:ea typeface="Open Sans 1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97856" y="1212996"/>
              <a:ext cx="4185344" cy="777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33"/>
                </a:lnSpc>
                <a:spcBef>
                  <a:spcPct val="0"/>
                </a:spcBef>
              </a:pPr>
              <a:r>
                <a:rPr lang="ko-KR" altLang="en-US" sz="3718">
                  <a:solidFill>
                    <a:srgbClr val="000000"/>
                  </a:solidFill>
                  <a:ea typeface="Open Sans 1"/>
                </a:rPr>
                <a:t>시스템 구성도</a:t>
              </a:r>
              <a:endParaRPr lang="en-US" sz="3718" dirty="0">
                <a:solidFill>
                  <a:srgbClr val="000000"/>
                </a:solidFill>
                <a:ea typeface="Open Sans 1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97856" y="2473617"/>
              <a:ext cx="5124549" cy="797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3"/>
                </a:lnSpc>
                <a:spcBef>
                  <a:spcPct val="0"/>
                </a:spcBef>
              </a:pPr>
              <a:r>
                <a:rPr lang="ko-KR" altLang="en-US" sz="3718" dirty="0">
                  <a:solidFill>
                    <a:srgbClr val="000000"/>
                  </a:solidFill>
                  <a:ea typeface="Open Sans 1"/>
                </a:rPr>
                <a:t>개발 현황</a:t>
              </a:r>
              <a:endParaRPr lang="en-US" sz="3718" dirty="0">
                <a:solidFill>
                  <a:srgbClr val="000000"/>
                </a:solidFill>
                <a:ea typeface="Open Sans 1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97856" y="3734238"/>
              <a:ext cx="5357684" cy="797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3"/>
                </a:lnSpc>
                <a:spcBef>
                  <a:spcPct val="0"/>
                </a:spcBef>
              </a:pPr>
              <a:r>
                <a:rPr lang="ko-KR" altLang="en-US" sz="3718" dirty="0">
                  <a:solidFill>
                    <a:srgbClr val="000000"/>
                  </a:solidFill>
                  <a:ea typeface="Open Sans 1"/>
                </a:rPr>
                <a:t>데모 영상</a:t>
              </a:r>
              <a:endParaRPr lang="en-US" sz="3718" dirty="0">
                <a:solidFill>
                  <a:srgbClr val="000000"/>
                </a:solidFill>
                <a:ea typeface="Open Sans 1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97856" y="4994859"/>
              <a:ext cx="5124549" cy="777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33"/>
                </a:lnSpc>
                <a:spcBef>
                  <a:spcPct val="0"/>
                </a:spcBef>
              </a:pPr>
              <a:r>
                <a:rPr lang="ko-KR" altLang="en-US" sz="3718" dirty="0">
                  <a:solidFill>
                    <a:srgbClr val="000000"/>
                  </a:solidFill>
                  <a:ea typeface="Open Sans 1"/>
                </a:rPr>
                <a:t>우수성 입증 자료</a:t>
              </a:r>
              <a:endParaRPr lang="en-US" sz="3718" dirty="0">
                <a:solidFill>
                  <a:srgbClr val="000000"/>
                </a:solidFill>
                <a:ea typeface="Open Sans 1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27224" y="6255480"/>
              <a:ext cx="4867176" cy="777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33"/>
                </a:lnSpc>
                <a:spcBef>
                  <a:spcPct val="0"/>
                </a:spcBef>
              </a:pPr>
              <a:r>
                <a:rPr lang="ko-KR" altLang="en-US" sz="3718">
                  <a:solidFill>
                    <a:srgbClr val="000000"/>
                  </a:solidFill>
                  <a:ea typeface="Open Sans 1"/>
                </a:rPr>
                <a:t>결론 및 향후 연구</a:t>
              </a:r>
              <a:endParaRPr lang="en-US" sz="3718" dirty="0">
                <a:solidFill>
                  <a:srgbClr val="000000"/>
                </a:solidFill>
                <a:ea typeface="Open Sans 1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473062" y="4643954"/>
            <a:ext cx="3899701" cy="94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EA5355"/>
                </a:solidFill>
                <a:latin typeface="Open Sans 1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프로젝트 개요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66386" y="4610100"/>
            <a:ext cx="15678614" cy="3831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 defTabSz="521208">
              <a:spcAft>
                <a:spcPts val="600"/>
              </a:spcAft>
              <a:buFont typeface="+mj-lt"/>
              <a:buAutoNum type="arabicPeriod"/>
            </a:pPr>
            <a:r>
              <a:rPr lang="ko-KR" altLang="en-US" sz="2800" b="1" dirty="0"/>
              <a:t>데이터 변조에 대한 새로운 대응 방안을 제시</a:t>
            </a:r>
          </a:p>
          <a:p>
            <a:pPr marL="514350" indent="-514350" algn="just" defTabSz="521208">
              <a:spcAft>
                <a:spcPts val="600"/>
              </a:spcAft>
              <a:buFont typeface="+mj-lt"/>
              <a:buAutoNum type="arabicPeriod"/>
            </a:pPr>
            <a:endParaRPr lang="ko-KR" altLang="en-US" sz="2800" b="1" dirty="0"/>
          </a:p>
          <a:p>
            <a:pPr marL="514350" indent="-514350" algn="just" defTabSz="521208">
              <a:spcAft>
                <a:spcPts val="600"/>
              </a:spcAft>
              <a:buFont typeface="+mj-lt"/>
              <a:buAutoNum type="arabicPeriod"/>
            </a:pPr>
            <a:r>
              <a:rPr lang="ko-KR" altLang="en-US" sz="2800" b="1" dirty="0"/>
              <a:t>데이터 변조기존 방식과 </a:t>
            </a:r>
            <a:r>
              <a:rPr lang="en-US" altLang="ko-KR" sz="2800" b="1" dirty="0"/>
              <a:t>AI</a:t>
            </a:r>
            <a:r>
              <a:rPr lang="ko-KR" altLang="en-US" sz="2800" b="1" dirty="0"/>
              <a:t>를 활용한 방식 간의 성능을 평가하여 비교하고</a:t>
            </a:r>
            <a:r>
              <a:rPr lang="en-US" altLang="ko-KR" sz="2800" b="1" dirty="0"/>
              <a:t>, AI</a:t>
            </a:r>
            <a:r>
              <a:rPr lang="ko-KR" altLang="en-US" sz="2800" b="1" dirty="0"/>
              <a:t>를 통해 변조된 데이터의 식별과 원래 데이터의 복원이 가능한지를 확인</a:t>
            </a:r>
            <a:r>
              <a:rPr lang="en-US" altLang="ko-KR" sz="2800" b="1" dirty="0"/>
              <a:t>.</a:t>
            </a:r>
          </a:p>
          <a:p>
            <a:pPr marL="514350" indent="-514350" algn="just" defTabSz="521208">
              <a:spcAft>
                <a:spcPts val="600"/>
              </a:spcAft>
              <a:buFont typeface="+mj-lt"/>
              <a:buAutoNum type="arabicPeriod"/>
            </a:pPr>
            <a:endParaRPr lang="en-US" altLang="ko-KR" sz="2800" b="1" dirty="0"/>
          </a:p>
          <a:p>
            <a:pPr marL="514350" indent="-514350" algn="just" defTabSz="521208">
              <a:spcAft>
                <a:spcPts val="600"/>
              </a:spcAft>
              <a:buFont typeface="+mj-lt"/>
              <a:buAutoNum type="arabicPeriod"/>
            </a:pPr>
            <a:r>
              <a:rPr lang="en-US" altLang="ko-KR" sz="2800" b="1" dirty="0"/>
              <a:t> </a:t>
            </a:r>
            <a:r>
              <a:rPr lang="ko-KR" altLang="en-US" sz="2800" b="1" dirty="0"/>
              <a:t>이를 통해 </a:t>
            </a:r>
            <a:r>
              <a:rPr lang="en-US" altLang="ko-KR" sz="2800" b="1" dirty="0"/>
              <a:t>AI</a:t>
            </a:r>
            <a:r>
              <a:rPr lang="ko-KR" altLang="en-US" sz="2800" b="1" dirty="0"/>
              <a:t>가 데이터 변조에 대한 안정성을 향상시키는 데 어떤 역할을 할 수 있는지를 탐구하고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차세대 데이터 통신 시스템을 개발하는 데 기여할 것으로 기대함</a:t>
            </a:r>
            <a:r>
              <a:rPr lang="en-US" altLang="ko-KR" sz="2800" b="1" dirty="0"/>
              <a:t>.</a:t>
            </a:r>
          </a:p>
          <a:p>
            <a:pPr algn="just" defTabSz="521208">
              <a:spcAft>
                <a:spcPts val="600"/>
              </a:spcAft>
            </a:pPr>
            <a:endParaRPr lang="en-US" altLang="ko-KR" sz="2800" b="1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E9835DA6-1585-4EBD-9745-A7E9B2022A79}"/>
              </a:ext>
            </a:extLst>
          </p:cNvPr>
          <p:cNvSpPr txBox="1"/>
          <p:nvPr/>
        </p:nvSpPr>
        <p:spPr>
          <a:xfrm>
            <a:off x="266697" y="2930723"/>
            <a:ext cx="177546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521208">
              <a:spcAft>
                <a:spcPts val="600"/>
              </a:spcAft>
            </a:pPr>
            <a:r>
              <a:rPr lang="ko-KR" altLang="en-US" sz="3600" b="1" dirty="0"/>
              <a:t>인공지능</a:t>
            </a:r>
            <a:r>
              <a:rPr lang="en-US" altLang="ko-KR" sz="3600" b="1" dirty="0"/>
              <a:t>(AI) </a:t>
            </a:r>
            <a:r>
              <a:rPr lang="ko-KR" altLang="en-US" sz="3600" b="1" dirty="0"/>
              <a:t>기술을 활용하여 데이터 통신 분야에서의 새로운 가능성을 탐구</a:t>
            </a:r>
            <a:endParaRPr lang="en-US" altLang="ko-KR" sz="36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시스템 구성도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5041792" y="1362075"/>
            <a:ext cx="12217508" cy="0"/>
          </a:xfrm>
          <a:prstGeom prst="line">
            <a:avLst/>
          </a:prstGeom>
          <a:ln w="1905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EA474EF3-0AE2-47A9-9508-49E833FE5225}"/>
              </a:ext>
            </a:extLst>
          </p:cNvPr>
          <p:cNvSpPr txBox="1"/>
          <p:nvPr/>
        </p:nvSpPr>
        <p:spPr>
          <a:xfrm>
            <a:off x="266699" y="9238813"/>
            <a:ext cx="177546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521208">
              <a:spcAft>
                <a:spcPts val="600"/>
              </a:spcAft>
            </a:pPr>
            <a:r>
              <a:rPr lang="en-US" altLang="ko-KR" sz="2400" dirty="0"/>
              <a:t>&lt;</a:t>
            </a:r>
            <a:r>
              <a:rPr lang="ko-KR" altLang="en-US" sz="2400" dirty="0"/>
              <a:t>영상 송수신 시스템 구성도</a:t>
            </a:r>
            <a:r>
              <a:rPr lang="en-US" altLang="ko-KR" sz="2400" dirty="0"/>
              <a:t>&gt;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91FF94F-286E-4BCF-86A1-1B9CB0E06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139655"/>
            <a:ext cx="16916400" cy="66707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106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사용장비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4574263" y="1362075"/>
            <a:ext cx="12685037" cy="0"/>
          </a:xfrm>
          <a:prstGeom prst="line">
            <a:avLst/>
          </a:prstGeom>
          <a:ln w="1905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1BDDBCF-F3C2-4B57-B3EB-09B23B72D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84" b="89993" l="6230" r="89955">
                        <a14:foregroundMark x1="70184" y1="61258" x2="70184" y2="61258"/>
                        <a14:foregroundMark x1="62111" y1="65820" x2="70788" y2="63907"/>
                        <a14:foregroundMark x1="70788" y1="63907" x2="72632" y2="61038"/>
                        <a14:foregroundMark x1="61570" y1="64937" x2="61380" y2="45438"/>
                        <a14:foregroundMark x1="5880" y1="10265" x2="7756" y2="49779"/>
                        <a14:foregroundMark x1="7756" y1="49779" x2="11888" y2="57358"/>
                        <a14:foregroundMark x1="11888" y1="57358" x2="11888" y2="65600"/>
                        <a14:foregroundMark x1="14685" y1="62141" x2="21074" y2="58425"/>
                        <a14:foregroundMark x1="55753" y1="89478" x2="58010" y2="88815"/>
                        <a14:foregroundMark x1="6230" y1="4084" x2="6993" y2="88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3603" y="2857496"/>
            <a:ext cx="6334441" cy="5472667"/>
          </a:xfrm>
          <a:prstGeom prst="rect">
            <a:avLst/>
          </a:prstGeom>
        </p:spPr>
      </p:pic>
      <p:sp>
        <p:nvSpPr>
          <p:cNvPr id="48" name="TextBox 6">
            <a:extLst>
              <a:ext uri="{FF2B5EF4-FFF2-40B4-BE49-F238E27FC236}">
                <a16:creationId xmlns:a16="http://schemas.microsoft.com/office/drawing/2014/main" id="{872816D2-88CE-4407-84B9-0C9F52852E10}"/>
              </a:ext>
            </a:extLst>
          </p:cNvPr>
          <p:cNvSpPr txBox="1"/>
          <p:nvPr/>
        </p:nvSpPr>
        <p:spPr>
          <a:xfrm>
            <a:off x="1407042" y="8420100"/>
            <a:ext cx="633444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521208">
              <a:spcAft>
                <a:spcPts val="600"/>
              </a:spcAft>
            </a:pPr>
            <a:r>
              <a:rPr lang="en-US" altLang="ko-KR" sz="2400" b="1" dirty="0"/>
              <a:t>&lt; USRP (B210, B200 mini-</a:t>
            </a:r>
            <a:r>
              <a:rPr lang="en-US" altLang="ko-KR" sz="2400" b="1" dirty="0" err="1"/>
              <a:t>i</a:t>
            </a:r>
            <a:r>
              <a:rPr lang="en-US" altLang="ko-KR" sz="2400" b="1" dirty="0"/>
              <a:t>) &gt;</a:t>
            </a:r>
          </a:p>
        </p:txBody>
      </p:sp>
      <p:sp>
        <p:nvSpPr>
          <p:cNvPr id="49" name="TextBox 6">
            <a:extLst>
              <a:ext uri="{FF2B5EF4-FFF2-40B4-BE49-F238E27FC236}">
                <a16:creationId xmlns:a16="http://schemas.microsoft.com/office/drawing/2014/main" id="{DFAAF95C-40EF-4061-B290-5983564874D3}"/>
              </a:ext>
            </a:extLst>
          </p:cNvPr>
          <p:cNvSpPr txBox="1"/>
          <p:nvPr/>
        </p:nvSpPr>
        <p:spPr>
          <a:xfrm>
            <a:off x="10546517" y="8420100"/>
            <a:ext cx="633444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521208">
              <a:spcAft>
                <a:spcPts val="600"/>
              </a:spcAft>
            </a:pPr>
            <a:r>
              <a:rPr lang="en-US" altLang="ko-KR" sz="2400" b="1" dirty="0"/>
              <a:t>&lt; PC 2</a:t>
            </a:r>
            <a:r>
              <a:rPr lang="ko-KR" altLang="en-US" sz="2400" b="1" dirty="0"/>
              <a:t>대 </a:t>
            </a:r>
            <a:r>
              <a:rPr lang="en-US" altLang="ko-KR" sz="2400" b="1" dirty="0"/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9CA49B-9853-4278-9567-2A4B0FED3A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444" y="3409037"/>
            <a:ext cx="7346317" cy="3468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송신기 설계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4574263" y="1362075"/>
            <a:ext cx="12685037" cy="0"/>
          </a:xfrm>
          <a:prstGeom prst="line">
            <a:avLst/>
          </a:prstGeom>
          <a:ln w="1905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39E029-DBC1-42FE-BE68-3C79A26B2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162" b="51543"/>
          <a:stretch/>
        </p:blipFill>
        <p:spPr>
          <a:xfrm>
            <a:off x="5943599" y="6286500"/>
            <a:ext cx="6400801" cy="32324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E5C2A22C-95E7-4FD6-8F78-E8DF36302A4E}"/>
              </a:ext>
            </a:extLst>
          </p:cNvPr>
          <p:cNvSpPr txBox="1"/>
          <p:nvPr/>
        </p:nvSpPr>
        <p:spPr>
          <a:xfrm>
            <a:off x="1304692" y="2149092"/>
            <a:ext cx="15678614" cy="320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 defTabSz="521208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/>
              <a:t>데이터 소스에서 생성된 비트 스트림은 </a:t>
            </a:r>
            <a:r>
              <a:rPr lang="ko-KR" altLang="en-US" sz="2800" b="1" dirty="0" err="1"/>
              <a:t>매퍼를</a:t>
            </a:r>
            <a:r>
              <a:rPr lang="ko-KR" altLang="en-US" sz="2800" b="1" dirty="0"/>
              <a:t> 통해 변조된 심볼로 변환됩니다</a:t>
            </a:r>
            <a:r>
              <a:rPr lang="en-US" altLang="ko-KR" sz="2800" b="1" dirty="0"/>
              <a:t>.</a:t>
            </a:r>
          </a:p>
          <a:p>
            <a:pPr marL="457200" indent="-457200" algn="just" defTabSz="521208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/>
              <a:t>필터와 증폭기를 거쳐 신호가 전송 품질을 유지하며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최종적으로 송신 안테나를 통해 방사됩니다</a:t>
            </a:r>
            <a:r>
              <a:rPr lang="en-US" altLang="ko-KR" sz="2800" b="1" dirty="0"/>
              <a:t>.</a:t>
            </a:r>
          </a:p>
          <a:p>
            <a:pPr marL="457200" indent="-457200" algn="just" defTabSz="521208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/>
              <a:t>각 블록은 신호의 변조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증폭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필터링 등의 기능을 수행하여 신호 전송을 최적화합니다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37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수신기 설계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4574263" y="1362075"/>
            <a:ext cx="12685037" cy="0"/>
          </a:xfrm>
          <a:prstGeom prst="line">
            <a:avLst/>
          </a:prstGeom>
          <a:ln w="1905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5C2A22C-95E7-4FD6-8F78-E8DF36302A4E}"/>
              </a:ext>
            </a:extLst>
          </p:cNvPr>
          <p:cNvSpPr txBox="1"/>
          <p:nvPr/>
        </p:nvSpPr>
        <p:spPr>
          <a:xfrm>
            <a:off x="1304692" y="2149092"/>
            <a:ext cx="15678614" cy="2538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 defTabSz="521208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/>
              <a:t>수신기는 수신된 변조 심볼을 다시 이진 데이터로 변환하고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원래의 데이터를 복원함</a:t>
            </a:r>
            <a:r>
              <a:rPr lang="en-US" altLang="ko-KR" sz="2800" b="1" dirty="0"/>
              <a:t>.</a:t>
            </a:r>
          </a:p>
          <a:p>
            <a:pPr marL="457200" indent="-457200" algn="just" defTabSz="521208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800" b="1" dirty="0"/>
              <a:t>주요 블록으로는 </a:t>
            </a:r>
            <a:r>
              <a:rPr lang="ko-KR" altLang="en-US" sz="2800" b="1" dirty="0" err="1"/>
              <a:t>디매퍼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Demapper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와 </a:t>
            </a:r>
            <a:r>
              <a:rPr lang="ko-KR" altLang="en-US" sz="2800" b="1" dirty="0" err="1"/>
              <a:t>수신받은</a:t>
            </a:r>
            <a:r>
              <a:rPr lang="ko-KR" altLang="en-US" sz="2800" b="1" dirty="0"/>
              <a:t> 불안정한 신호들을 복원하는 </a:t>
            </a:r>
            <a:r>
              <a:rPr lang="en-US" altLang="ko-KR" sz="2800" b="1" dirty="0" err="1"/>
              <a:t>Syncronizer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블록들이 있음</a:t>
            </a:r>
            <a:r>
              <a:rPr lang="en-US" altLang="ko-KR" sz="2800" b="1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64D922-A134-4F3B-B9D4-C260BABB8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43"/>
          <a:stretch/>
        </p:blipFill>
        <p:spPr>
          <a:xfrm>
            <a:off x="5905500" y="5121815"/>
            <a:ext cx="6477000" cy="4500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1858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통신 환경 요인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5562600" y="1333500"/>
            <a:ext cx="11696700" cy="28575"/>
          </a:xfrm>
          <a:prstGeom prst="line">
            <a:avLst/>
          </a:prstGeom>
          <a:ln w="1905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5C2A22C-95E7-4FD6-8F78-E8DF36302A4E}"/>
              </a:ext>
            </a:extLst>
          </p:cNvPr>
          <p:cNvSpPr txBox="1"/>
          <p:nvPr/>
        </p:nvSpPr>
        <p:spPr>
          <a:xfrm>
            <a:off x="1304692" y="2149092"/>
            <a:ext cx="15678614" cy="3263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 defTabSz="521208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3200" b="1" dirty="0"/>
              <a:t>AWGN: </a:t>
            </a:r>
            <a:r>
              <a:rPr lang="ko-KR" altLang="en-US" sz="2400" dirty="0"/>
              <a:t>전자기기 내부의 열 잡음</a:t>
            </a:r>
            <a:r>
              <a:rPr lang="en-US" altLang="ko-KR" sz="2400" dirty="0"/>
              <a:t>(Johnson-Nyquist Noise)</a:t>
            </a:r>
            <a:r>
              <a:rPr lang="ko-KR" altLang="en-US" sz="2400" dirty="0"/>
              <a:t>에서 기인하는 잡음으로 전자 소자의 열 운동에 의해 발생하는 잡음</a:t>
            </a:r>
            <a:r>
              <a:rPr lang="en-US" altLang="ko-KR" sz="2400" dirty="0"/>
              <a:t>.</a:t>
            </a:r>
          </a:p>
          <a:p>
            <a:pPr marL="457200" indent="-457200" algn="just" defTabSz="521208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3200" b="1" dirty="0"/>
              <a:t>Fading: </a:t>
            </a:r>
            <a:r>
              <a:rPr lang="ko-KR" altLang="en-US" sz="2400" dirty="0"/>
              <a:t>무선 통신 채널에서 신호의 강도가 시간에 따라 변동하는 현상을 의미함</a:t>
            </a:r>
            <a:r>
              <a:rPr lang="en-US" altLang="ko-KR" sz="2400" dirty="0"/>
              <a:t>.</a:t>
            </a:r>
            <a:endParaRPr lang="en-US" altLang="ko-KR" sz="2800" dirty="0"/>
          </a:p>
        </p:txBody>
      </p:sp>
      <p:pic>
        <p:nvPicPr>
          <p:cNvPr id="9" name="Picture 4" descr="What is Fading? - everything RF">
            <a:extLst>
              <a:ext uri="{FF2B5EF4-FFF2-40B4-BE49-F238E27FC236}">
                <a16:creationId xmlns:a16="http://schemas.microsoft.com/office/drawing/2014/main" id="{0BA42249-455A-4384-8AA3-F1AA42812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906" y="6134100"/>
            <a:ext cx="6248400" cy="38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WGN channel model: the message x is coded by a linear transform, ˜ y =...  | Download Scientific Diagram">
            <a:extLst>
              <a:ext uri="{FF2B5EF4-FFF2-40B4-BE49-F238E27FC236}">
                <a16:creationId xmlns:a16="http://schemas.microsoft.com/office/drawing/2014/main" id="{3607297D-F11D-4EFB-80B2-D16D8DB9D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8"/>
          <a:stretch/>
        </p:blipFill>
        <p:spPr bwMode="auto">
          <a:xfrm>
            <a:off x="1468366" y="6591300"/>
            <a:ext cx="8804069" cy="250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05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48187"/>
            <a:ext cx="164054" cy="646827"/>
            <a:chOff x="0" y="0"/>
            <a:chExt cx="43208" cy="170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67376" y="990600"/>
            <a:ext cx="481474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ko-KR" altLang="en-US" sz="4500" dirty="0">
                <a:solidFill>
                  <a:srgbClr val="EA5355"/>
                </a:solidFill>
                <a:ea typeface="Open Sans 1 Bold"/>
              </a:rPr>
              <a:t>개발 현황</a:t>
            </a:r>
            <a:endParaRPr lang="en-US" sz="4500" dirty="0">
              <a:solidFill>
                <a:srgbClr val="EA5355"/>
              </a:solidFill>
              <a:ea typeface="Open Sans 1 Bold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4574263" y="1362075"/>
            <a:ext cx="12685037" cy="0"/>
          </a:xfrm>
          <a:prstGeom prst="line">
            <a:avLst/>
          </a:prstGeom>
          <a:ln w="19050" cap="flat">
            <a:solidFill>
              <a:srgbClr val="EA5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FDFCB0F6-F560-4247-8BC1-A72DDFBBCD3F}"/>
              </a:ext>
            </a:extLst>
          </p:cNvPr>
          <p:cNvGrpSpPr/>
          <p:nvPr/>
        </p:nvGrpSpPr>
        <p:grpSpPr>
          <a:xfrm>
            <a:off x="590547" y="2295299"/>
            <a:ext cx="17106900" cy="6756834"/>
            <a:chOff x="0" y="0"/>
            <a:chExt cx="1761047" cy="1659220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ED44FD8A-8CCA-4035-B256-519D535D5FF3}"/>
                </a:ext>
              </a:extLst>
            </p:cNvPr>
            <p:cNvSpPr/>
            <p:nvPr/>
          </p:nvSpPr>
          <p:spPr>
            <a:xfrm>
              <a:off x="0" y="0"/>
              <a:ext cx="1761047" cy="1659220"/>
            </a:xfrm>
            <a:custGeom>
              <a:avLst/>
              <a:gdLst/>
              <a:ahLst/>
              <a:cxnLst/>
              <a:rect l="l" t="t" r="r" b="b"/>
              <a:pathLst>
                <a:path w="1761047" h="1659220">
                  <a:moveTo>
                    <a:pt x="0" y="0"/>
                  </a:moveTo>
                  <a:lnTo>
                    <a:pt x="1761047" y="0"/>
                  </a:lnTo>
                  <a:lnTo>
                    <a:pt x="1761047" y="1659220"/>
                  </a:lnTo>
                  <a:lnTo>
                    <a:pt x="0" y="1659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3AB5380C-4575-42E3-8C33-67DE074544B1}"/>
                </a:ext>
              </a:extLst>
            </p:cNvPr>
            <p:cNvSpPr txBox="1"/>
            <p:nvPr/>
          </p:nvSpPr>
          <p:spPr>
            <a:xfrm>
              <a:off x="0" y="0"/>
              <a:ext cx="1761047" cy="165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855BB258-05F2-41EC-B732-EC29D93AB1E6}"/>
              </a:ext>
            </a:extLst>
          </p:cNvPr>
          <p:cNvSpPr txBox="1"/>
          <p:nvPr/>
        </p:nvSpPr>
        <p:spPr>
          <a:xfrm>
            <a:off x="1192754" y="3355389"/>
            <a:ext cx="13894846" cy="4631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lnSpc>
                <a:spcPts val="51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ko-KR" sz="3999" dirty="0">
                <a:solidFill>
                  <a:srgbClr val="0070C0"/>
                </a:solidFill>
                <a:ea typeface="Open Sans 1 Bold"/>
              </a:rPr>
              <a:t>USRP</a:t>
            </a:r>
            <a:r>
              <a:rPr lang="ko-KR" altLang="en-US" sz="3999" dirty="0">
                <a:solidFill>
                  <a:srgbClr val="0070C0"/>
                </a:solidFill>
                <a:ea typeface="Open Sans 1 Bold"/>
              </a:rPr>
              <a:t>를 활용한 영상 송수신 시스템 구현</a:t>
            </a:r>
            <a:endParaRPr lang="en-US" altLang="ko-KR" sz="3999" dirty="0">
              <a:solidFill>
                <a:srgbClr val="0070C0"/>
              </a:solidFill>
              <a:ea typeface="Open Sans 1 Bold"/>
            </a:endParaRPr>
          </a:p>
          <a:p>
            <a:pPr marL="571500" indent="-571500" algn="just">
              <a:lnSpc>
                <a:spcPts val="51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999" dirty="0">
              <a:solidFill>
                <a:srgbClr val="EA5355"/>
              </a:solidFill>
              <a:ea typeface="Open Sans 1 Bold"/>
            </a:endParaRPr>
          </a:p>
          <a:p>
            <a:pPr marL="571500" indent="-571500" algn="just">
              <a:lnSpc>
                <a:spcPts val="51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o-KR" altLang="en-US" sz="3999" dirty="0">
                <a:solidFill>
                  <a:srgbClr val="0070C0"/>
                </a:solidFill>
                <a:ea typeface="Open Sans 1 Bold"/>
              </a:rPr>
              <a:t>사용자 정의 성상도 기반 영상 송수신 구현</a:t>
            </a:r>
            <a:endParaRPr lang="en-US" altLang="ko-KR" sz="3999" dirty="0">
              <a:solidFill>
                <a:srgbClr val="0070C0"/>
              </a:solidFill>
              <a:ea typeface="Open Sans 1 Bold"/>
            </a:endParaRPr>
          </a:p>
          <a:p>
            <a:pPr marL="571500" indent="-571500" algn="just">
              <a:lnSpc>
                <a:spcPts val="51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ko-KR" sz="3999" dirty="0">
              <a:solidFill>
                <a:srgbClr val="0070C0"/>
              </a:solidFill>
              <a:ea typeface="Open Sans 1 Bold"/>
            </a:endParaRPr>
          </a:p>
          <a:p>
            <a:pPr marL="571500" indent="-571500" algn="just">
              <a:lnSpc>
                <a:spcPts val="51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ko-KR" altLang="en-US" sz="3999" dirty="0">
                <a:solidFill>
                  <a:srgbClr val="0070C0"/>
                </a:solidFill>
                <a:ea typeface="Open Sans 1 Bold"/>
              </a:rPr>
              <a:t>우수성 검증을 위한 한국통신학회 논문 기재</a:t>
            </a:r>
            <a:endParaRPr lang="en-US" altLang="ko-KR" sz="3999" dirty="0">
              <a:solidFill>
                <a:srgbClr val="0070C0"/>
              </a:solidFill>
              <a:ea typeface="Open Sans 1 Bold"/>
            </a:endParaRPr>
          </a:p>
          <a:p>
            <a:pPr marL="571500" indent="-571500" algn="just">
              <a:lnSpc>
                <a:spcPts val="51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ko-KR" sz="3999" dirty="0">
              <a:solidFill>
                <a:srgbClr val="EA5355"/>
              </a:solidFill>
              <a:ea typeface="Open Sans 1 Bold"/>
            </a:endParaRPr>
          </a:p>
          <a:p>
            <a:pPr marL="571500" indent="-571500" algn="just">
              <a:lnSpc>
                <a:spcPts val="519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ko-KR" sz="3999" dirty="0">
                <a:solidFill>
                  <a:srgbClr val="EA5355"/>
                </a:solidFill>
                <a:ea typeface="Open Sans 1 Bold"/>
              </a:rPr>
              <a:t>AI </a:t>
            </a:r>
            <a:r>
              <a:rPr lang="ko-KR" altLang="en-US" sz="3999" dirty="0">
                <a:solidFill>
                  <a:srgbClr val="EA5355"/>
                </a:solidFill>
                <a:ea typeface="Open Sans 1 Bold"/>
              </a:rPr>
              <a:t>기반 성상도 </a:t>
            </a:r>
            <a:r>
              <a:rPr lang="ko-KR" altLang="en-US" sz="3999" dirty="0" err="1">
                <a:solidFill>
                  <a:srgbClr val="EA5355"/>
                </a:solidFill>
                <a:ea typeface="Open Sans 1 Bold"/>
              </a:rPr>
              <a:t>미구현</a:t>
            </a:r>
            <a:endParaRPr lang="en-US" altLang="ko-KR" sz="3999" dirty="0">
              <a:solidFill>
                <a:srgbClr val="EA5355"/>
              </a:solidFill>
              <a:ea typeface="Open Sans 1 Bold"/>
            </a:endParaRPr>
          </a:p>
        </p:txBody>
      </p:sp>
    </p:spTree>
    <p:extLst>
      <p:ext uri="{BB962C8B-B14F-4D97-AF65-F5344CB8AC3E}">
        <p14:creationId xmlns:p14="http://schemas.microsoft.com/office/powerpoint/2010/main" val="2174203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332</Words>
  <Application>Microsoft Office PowerPoint</Application>
  <PresentationFormat>사용자 지정</PresentationFormat>
  <Paragraphs>59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Open Sans 2 Bold</vt:lpstr>
      <vt:lpstr>Arial</vt:lpstr>
      <vt:lpstr>Calibri</vt:lpstr>
      <vt:lpstr>Open Sans 1</vt:lpstr>
      <vt:lpstr>Wingdings</vt:lpstr>
      <vt:lpstr>Open Sans 1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레드 깔끔한 회사 소개 프레젠테이션</dc:title>
  <dc:creator>user</dc:creator>
  <cp:lastModifiedBy>이의준</cp:lastModifiedBy>
  <cp:revision>23</cp:revision>
  <dcterms:created xsi:type="dcterms:W3CDTF">2006-08-16T00:00:00Z</dcterms:created>
  <dcterms:modified xsi:type="dcterms:W3CDTF">2024-11-05T12:47:04Z</dcterms:modified>
  <dc:identifier>DAGHyoM1Dao</dc:identifier>
</cp:coreProperties>
</file>